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43891200" cy="329184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8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8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8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8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8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8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8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8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8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DDDDDD"/>
    <a:srgbClr val="336600"/>
    <a:srgbClr val="669900"/>
    <a:srgbClr val="87C5CB"/>
    <a:srgbClr val="5BFFFF"/>
    <a:srgbClr val="808000"/>
    <a:srgbClr val="D1F0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2" d="100"/>
          <a:sy n="12" d="100"/>
        </p:scale>
        <p:origin x="704" y="260"/>
      </p:cViewPr>
      <p:guideLst>
        <p:guide orient="horz" pos="10368"/>
        <p:guide pos="13824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38" d="100"/>
          <a:sy n="38" d="100"/>
        </p:scale>
        <p:origin x="-1541" y="-77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A0ED0789-0253-4D9F-9F8C-43AB8EE809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77784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94B280C4-2618-4DD2-989F-6DA415C0DB01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2475" y="10226675"/>
            <a:ext cx="37306250" cy="70548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363" y="18653125"/>
            <a:ext cx="30724475" cy="84137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580C80-D532-4989-B1B5-E5A8E6CDC5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28554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258479-435D-42E5-92FA-70CA6B2F22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6220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438" y="1317625"/>
            <a:ext cx="9875837" cy="280892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3925" y="1317625"/>
            <a:ext cx="29475113" cy="280892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8E4E2D-038F-4C33-A80F-A42A724A56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96544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25" y="1317625"/>
            <a:ext cx="39503350" cy="5486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193925" y="7680325"/>
            <a:ext cx="19675475" cy="21726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22021800" y="7680325"/>
            <a:ext cx="19675475" cy="217265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C4204F-F400-433E-8CCB-933EA19BBA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6507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134EAC-5327-4AA7-A963-10A7F56105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1719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0" y="21153438"/>
            <a:ext cx="37307838" cy="65373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0" y="13952538"/>
            <a:ext cx="37307838" cy="72009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26DB83-DB5E-4B53-A9E8-B4F43CDA6B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0225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3925" y="7680325"/>
            <a:ext cx="19675475" cy="21726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21800" y="7680325"/>
            <a:ext cx="19675475" cy="21726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FEF8B3-D401-4994-9BDD-30563D1448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6772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3925" y="7369175"/>
            <a:ext cx="19392900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3925" y="10439400"/>
            <a:ext cx="19392900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438" y="7369175"/>
            <a:ext cx="19400837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438" y="10439400"/>
            <a:ext cx="19400837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E15C1C-CBDF-4C5F-9FE4-A4A636C826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7456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8F8966B-A693-4529-8506-53B5484CF4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4720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133D6CB-C7F6-4286-9BD9-592082FC8C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065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25" y="1311275"/>
            <a:ext cx="14439900" cy="55768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875" y="1311275"/>
            <a:ext cx="24536400" cy="280939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3925" y="6888163"/>
            <a:ext cx="14439900" cy="225171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38EDAF-BF17-416F-8CFB-23DE01715A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9870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663" y="23042563"/>
            <a:ext cx="26335037" cy="27209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663" y="2941638"/>
            <a:ext cx="26335037" cy="197500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663" y="25763538"/>
            <a:ext cx="26335037" cy="3862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CFEB6A1-0148-4476-B418-89816D1E7AE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6110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93925" y="1317625"/>
            <a:ext cx="3950335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70207" tIns="235104" rIns="470207" bIns="23510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93925" y="7680325"/>
            <a:ext cx="39503350" cy="2172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70207" tIns="235104" rIns="470207" bIns="23510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193925" y="29978350"/>
            <a:ext cx="10242550" cy="2286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470207" tIns="235104" rIns="470207" bIns="23510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71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995525" y="29978350"/>
            <a:ext cx="13900150" cy="2286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470207" tIns="235104" rIns="470207" bIns="23510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71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454725" y="29978350"/>
            <a:ext cx="10242550" cy="2286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470207" tIns="235104" rIns="470207" bIns="23510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7100"/>
            </a:lvl1pPr>
          </a:lstStyle>
          <a:p>
            <a:fld id="{3C1B0FD4-4DC7-4D7F-9346-08FA44C3BCA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703763" rtl="0" eaLnBrk="0" fontAlgn="base" hangingPunct="0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703763" rtl="0" eaLnBrk="0" fontAlgn="base" hangingPunct="0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 charset="0"/>
        </a:defRPr>
      </a:lvl2pPr>
      <a:lvl3pPr algn="ctr" defTabSz="4703763" rtl="0" eaLnBrk="0" fontAlgn="base" hangingPunct="0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 charset="0"/>
        </a:defRPr>
      </a:lvl3pPr>
      <a:lvl4pPr algn="ctr" defTabSz="4703763" rtl="0" eaLnBrk="0" fontAlgn="base" hangingPunct="0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 charset="0"/>
        </a:defRPr>
      </a:lvl4pPr>
      <a:lvl5pPr algn="ctr" defTabSz="4703763" rtl="0" eaLnBrk="0" fontAlgn="base" hangingPunct="0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 charset="0"/>
        </a:defRPr>
      </a:lvl5pPr>
      <a:lvl6pPr marL="457200" algn="ctr" defTabSz="4703763" rtl="0" fontAlgn="base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 charset="0"/>
        </a:defRPr>
      </a:lvl6pPr>
      <a:lvl7pPr marL="914400" algn="ctr" defTabSz="4703763" rtl="0" fontAlgn="base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 charset="0"/>
        </a:defRPr>
      </a:lvl7pPr>
      <a:lvl8pPr marL="1371600" algn="ctr" defTabSz="4703763" rtl="0" fontAlgn="base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 charset="0"/>
        </a:defRPr>
      </a:lvl8pPr>
      <a:lvl9pPr marL="1828800" algn="ctr" defTabSz="4703763" rtl="0" fontAlgn="base">
        <a:spcBef>
          <a:spcPct val="0"/>
        </a:spcBef>
        <a:spcAft>
          <a:spcPct val="0"/>
        </a:spcAft>
        <a:defRPr sz="22700">
          <a:solidFill>
            <a:schemeClr val="tx2"/>
          </a:solidFill>
          <a:latin typeface="Arial" charset="0"/>
        </a:defRPr>
      </a:lvl9pPr>
    </p:titleStyle>
    <p:bodyStyle>
      <a:lvl1pPr marL="1762125" indent="-1762125" algn="l" defTabSz="4703763" rtl="0" eaLnBrk="0" fontAlgn="base" hangingPunct="0">
        <a:spcBef>
          <a:spcPct val="20000"/>
        </a:spcBef>
        <a:spcAft>
          <a:spcPct val="0"/>
        </a:spcAft>
        <a:buChar char="•"/>
        <a:defRPr sz="16500">
          <a:solidFill>
            <a:schemeClr val="tx1"/>
          </a:solidFill>
          <a:latin typeface="+mn-lt"/>
          <a:ea typeface="+mn-ea"/>
          <a:cs typeface="+mn-cs"/>
        </a:defRPr>
      </a:lvl1pPr>
      <a:lvl2pPr marL="3822700" indent="-1471613" algn="l" defTabSz="4703763" rtl="0" eaLnBrk="0" fontAlgn="base" hangingPunct="0">
        <a:spcBef>
          <a:spcPct val="20000"/>
        </a:spcBef>
        <a:spcAft>
          <a:spcPct val="0"/>
        </a:spcAft>
        <a:buChar char="–"/>
        <a:defRPr sz="14400">
          <a:solidFill>
            <a:schemeClr val="tx1"/>
          </a:solidFill>
          <a:latin typeface="+mn-lt"/>
        </a:defRPr>
      </a:lvl2pPr>
      <a:lvl3pPr marL="5875338" indent="-1171575" algn="l" defTabSz="4703763" rtl="0" eaLnBrk="0" fontAlgn="base" hangingPunct="0">
        <a:spcBef>
          <a:spcPct val="20000"/>
        </a:spcBef>
        <a:spcAft>
          <a:spcPct val="0"/>
        </a:spcAft>
        <a:buChar char="•"/>
        <a:defRPr sz="12400">
          <a:solidFill>
            <a:schemeClr val="tx1"/>
          </a:solidFill>
          <a:latin typeface="+mn-lt"/>
        </a:defRPr>
      </a:lvl3pPr>
      <a:lvl4pPr marL="8228013" indent="-1173163" algn="l" defTabSz="4703763" rtl="0" eaLnBrk="0" fontAlgn="base" hangingPunct="0">
        <a:spcBef>
          <a:spcPct val="20000"/>
        </a:spcBef>
        <a:spcAft>
          <a:spcPct val="0"/>
        </a:spcAft>
        <a:buChar char="–"/>
        <a:defRPr sz="10300">
          <a:solidFill>
            <a:schemeClr val="tx1"/>
          </a:solidFill>
          <a:latin typeface="+mn-lt"/>
        </a:defRPr>
      </a:lvl4pPr>
      <a:lvl5pPr marL="10582275" indent="-1176338" algn="l" defTabSz="4703763" rtl="0" eaLnBrk="0" fontAlgn="base" hangingPunct="0">
        <a:spcBef>
          <a:spcPct val="20000"/>
        </a:spcBef>
        <a:spcAft>
          <a:spcPct val="0"/>
        </a:spcAft>
        <a:buChar char="»"/>
        <a:defRPr sz="10300">
          <a:solidFill>
            <a:schemeClr val="tx1"/>
          </a:solidFill>
          <a:latin typeface="+mn-lt"/>
        </a:defRPr>
      </a:lvl5pPr>
      <a:lvl6pPr marL="11039475" indent="-1176338" algn="l" defTabSz="4703763" rtl="0" fontAlgn="base">
        <a:spcBef>
          <a:spcPct val="20000"/>
        </a:spcBef>
        <a:spcAft>
          <a:spcPct val="0"/>
        </a:spcAft>
        <a:buChar char="»"/>
        <a:defRPr sz="10300">
          <a:solidFill>
            <a:schemeClr val="tx1"/>
          </a:solidFill>
          <a:latin typeface="+mn-lt"/>
        </a:defRPr>
      </a:lvl6pPr>
      <a:lvl7pPr marL="11496675" indent="-1176338" algn="l" defTabSz="4703763" rtl="0" fontAlgn="base">
        <a:spcBef>
          <a:spcPct val="20000"/>
        </a:spcBef>
        <a:spcAft>
          <a:spcPct val="0"/>
        </a:spcAft>
        <a:buChar char="»"/>
        <a:defRPr sz="10300">
          <a:solidFill>
            <a:schemeClr val="tx1"/>
          </a:solidFill>
          <a:latin typeface="+mn-lt"/>
        </a:defRPr>
      </a:lvl7pPr>
      <a:lvl8pPr marL="11953875" indent="-1176338" algn="l" defTabSz="4703763" rtl="0" fontAlgn="base">
        <a:spcBef>
          <a:spcPct val="20000"/>
        </a:spcBef>
        <a:spcAft>
          <a:spcPct val="0"/>
        </a:spcAft>
        <a:buChar char="»"/>
        <a:defRPr sz="10300">
          <a:solidFill>
            <a:schemeClr val="tx1"/>
          </a:solidFill>
          <a:latin typeface="+mn-lt"/>
        </a:defRPr>
      </a:lvl8pPr>
      <a:lvl9pPr marL="12411075" indent="-1176338" algn="l" defTabSz="4703763" rtl="0" fontAlgn="base">
        <a:spcBef>
          <a:spcPct val="20000"/>
        </a:spcBef>
        <a:spcAft>
          <a:spcPct val="0"/>
        </a:spcAft>
        <a:buChar char="»"/>
        <a:defRPr sz="103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9.emf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87C5CB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3"/>
          <p:cNvSpPr>
            <a:spLocks noGrp="1" noChangeArrowheads="1"/>
          </p:cNvSpPr>
          <p:nvPr>
            <p:ph type="title"/>
          </p:nvPr>
        </p:nvSpPr>
        <p:spPr>
          <a:xfrm>
            <a:off x="1043892" y="1298575"/>
            <a:ext cx="41956521" cy="5499100"/>
          </a:xfrm>
          <a:solidFill>
            <a:srgbClr val="008080"/>
          </a:solidFill>
          <a:ln w="60325" cap="flat">
            <a:solidFill>
              <a:srgbClr val="6699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11300" b="1" dirty="0">
                <a:solidFill>
                  <a:schemeClr val="bg1"/>
                </a:solidFill>
                <a:latin typeface="Lucida Bright" pitchFamily="18" charset="0"/>
              </a:rPr>
              <a:t>The Traveling Salesman Problem</a:t>
            </a:r>
            <a:br>
              <a:rPr lang="en-US" altLang="en-US" sz="11300" b="1" dirty="0">
                <a:solidFill>
                  <a:schemeClr val="bg1"/>
                </a:solidFill>
                <a:latin typeface="Lucida Bright" pitchFamily="18" charset="0"/>
              </a:rPr>
            </a:br>
            <a:r>
              <a:rPr lang="en-US" altLang="en-US" sz="11300" b="1" dirty="0">
                <a:solidFill>
                  <a:schemeClr val="bg1"/>
                </a:solidFill>
                <a:latin typeface="Lucida Bright" pitchFamily="18" charset="0"/>
              </a:rPr>
              <a:t>What’s the Shortest Route?</a:t>
            </a:r>
            <a:br>
              <a:rPr lang="en-US" altLang="en-US" sz="6000" dirty="0">
                <a:latin typeface="Lucida Bright" pitchFamily="18" charset="0"/>
              </a:rPr>
            </a:br>
            <a:r>
              <a:rPr lang="en-US" altLang="en-US" sz="7200" dirty="0">
                <a:solidFill>
                  <a:schemeClr val="bg1"/>
                </a:solidFill>
                <a:latin typeface="Lucida Bright" pitchFamily="18" charset="0"/>
              </a:rPr>
              <a:t>Pedro </a:t>
            </a:r>
            <a:r>
              <a:rPr lang="en-US" altLang="en-US" sz="7200" dirty="0" err="1">
                <a:solidFill>
                  <a:schemeClr val="bg1"/>
                </a:solidFill>
                <a:latin typeface="Lucida Bright" pitchFamily="18" charset="0"/>
              </a:rPr>
              <a:t>Szyjka</a:t>
            </a:r>
            <a:br>
              <a:rPr lang="en-US" altLang="en-US" sz="7200" i="1" dirty="0">
                <a:solidFill>
                  <a:schemeClr val="bg1"/>
                </a:solidFill>
                <a:latin typeface="Lucida Bright" pitchFamily="18" charset="0"/>
              </a:rPr>
            </a:br>
            <a:r>
              <a:rPr lang="en-US" altLang="en-US" sz="7200" dirty="0">
                <a:solidFill>
                  <a:schemeClr val="bg1"/>
                </a:solidFill>
                <a:latin typeface="Lucida Bright" pitchFamily="18" charset="0"/>
              </a:rPr>
              <a:t>Mathematics, Cincinnati State University</a:t>
            </a:r>
          </a:p>
        </p:txBody>
      </p:sp>
      <p:sp>
        <p:nvSpPr>
          <p:cNvPr id="3075" name="Rectangle 17"/>
          <p:cNvSpPr>
            <a:spLocks noChangeArrowheads="1"/>
          </p:cNvSpPr>
          <p:nvPr/>
        </p:nvSpPr>
        <p:spPr bwMode="auto">
          <a:xfrm>
            <a:off x="1043892" y="6967228"/>
            <a:ext cx="13675499" cy="2885387"/>
          </a:xfrm>
          <a:prstGeom prst="rect">
            <a:avLst/>
          </a:prstGeom>
          <a:solidFill>
            <a:srgbClr val="D1F0E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71433" tIns="85716" rIns="171433" bIns="85716" anchor="ctr"/>
          <a:lstStyle>
            <a:lvl1pPr defTabSz="4703763">
              <a:spcBef>
                <a:spcPct val="20000"/>
              </a:spcBef>
              <a:buChar char="•"/>
              <a:defRPr sz="165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03763">
              <a:spcBef>
                <a:spcPct val="20000"/>
              </a:spcBef>
              <a:buChar char="–"/>
              <a:defRPr sz="14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03763">
              <a:spcBef>
                <a:spcPct val="20000"/>
              </a:spcBef>
              <a:buChar char="•"/>
              <a:defRPr sz="1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03763">
              <a:spcBef>
                <a:spcPct val="20000"/>
              </a:spcBef>
              <a:buChar char="–"/>
              <a:defRPr sz="103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03763">
              <a:spcBef>
                <a:spcPct val="20000"/>
              </a:spcBef>
              <a:buChar char="»"/>
              <a:defRPr sz="103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400" b="1" dirty="0">
                <a:solidFill>
                  <a:srgbClr val="008080"/>
                </a:solidFill>
                <a:latin typeface="+mj-lt"/>
              </a:rPr>
              <a:t>     </a:t>
            </a:r>
            <a:r>
              <a:rPr lang="en-US" altLang="en-US" sz="6400" b="1" dirty="0">
                <a:solidFill>
                  <a:srgbClr val="FF0000"/>
                </a:solidFill>
                <a:latin typeface="+mj-lt"/>
              </a:rPr>
              <a:t>Traveling Sales-People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400" b="1" dirty="0">
                <a:solidFill>
                  <a:srgbClr val="FF0000"/>
                </a:solidFill>
                <a:latin typeface="+mj-lt"/>
              </a:rPr>
              <a:t>Want the Shortest Route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400" b="1" dirty="0">
                <a:solidFill>
                  <a:srgbClr val="FF0000"/>
                </a:solidFill>
                <a:latin typeface="+mj-lt"/>
              </a:rPr>
              <a:t>to All Their Locations </a:t>
            </a:r>
          </a:p>
        </p:txBody>
      </p:sp>
      <p:sp>
        <p:nvSpPr>
          <p:cNvPr id="3076" name="Rectangle 19"/>
          <p:cNvSpPr>
            <a:spLocks noChangeArrowheads="1"/>
          </p:cNvSpPr>
          <p:nvPr/>
        </p:nvSpPr>
        <p:spPr bwMode="auto">
          <a:xfrm>
            <a:off x="15023100" y="6967228"/>
            <a:ext cx="13586223" cy="2994334"/>
          </a:xfrm>
          <a:prstGeom prst="rect">
            <a:avLst/>
          </a:prstGeom>
          <a:solidFill>
            <a:srgbClr val="D1F0E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71433" tIns="85716" rIns="171433" bIns="85716" anchor="ctr"/>
          <a:lstStyle>
            <a:lvl1pPr defTabSz="4703763">
              <a:spcBef>
                <a:spcPct val="20000"/>
              </a:spcBef>
              <a:buChar char="•"/>
              <a:defRPr sz="165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03763">
              <a:spcBef>
                <a:spcPct val="20000"/>
              </a:spcBef>
              <a:buChar char="–"/>
              <a:defRPr sz="14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03763">
              <a:spcBef>
                <a:spcPct val="20000"/>
              </a:spcBef>
              <a:buChar char="•"/>
              <a:defRPr sz="1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03763">
              <a:spcBef>
                <a:spcPct val="20000"/>
              </a:spcBef>
              <a:buChar char="–"/>
              <a:defRPr sz="103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03763">
              <a:spcBef>
                <a:spcPct val="20000"/>
              </a:spcBef>
              <a:buChar char="»"/>
              <a:defRPr sz="103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400" b="1" dirty="0">
                <a:solidFill>
                  <a:srgbClr val="FF0000"/>
                </a:solidFill>
                <a:latin typeface="+mj-lt"/>
              </a:rPr>
              <a:t>Enter Genetics Modeling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400" b="1" dirty="0">
                <a:solidFill>
                  <a:srgbClr val="FF0000"/>
                </a:solidFill>
                <a:latin typeface="+mj-lt"/>
              </a:rPr>
              <a:t>…The Best Survive….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400" b="1" dirty="0">
                <a:solidFill>
                  <a:srgbClr val="FF0000"/>
                </a:solidFill>
              </a:rPr>
              <a:t> </a:t>
            </a:r>
            <a:endParaRPr lang="en-US" altLang="en-US" sz="6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077" name="Rectangle 20"/>
          <p:cNvSpPr>
            <a:spLocks noChangeArrowheads="1"/>
          </p:cNvSpPr>
          <p:nvPr/>
        </p:nvSpPr>
        <p:spPr bwMode="auto">
          <a:xfrm>
            <a:off x="28886069" y="6967228"/>
            <a:ext cx="14114343" cy="2846744"/>
          </a:xfrm>
          <a:prstGeom prst="rect">
            <a:avLst/>
          </a:prstGeom>
          <a:solidFill>
            <a:srgbClr val="D1F0E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171433" tIns="85716" rIns="171433" bIns="85716" anchor="ctr"/>
          <a:lstStyle>
            <a:lvl1pPr defTabSz="4703763">
              <a:spcBef>
                <a:spcPct val="20000"/>
              </a:spcBef>
              <a:buChar char="•"/>
              <a:defRPr sz="165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03763">
              <a:spcBef>
                <a:spcPct val="20000"/>
              </a:spcBef>
              <a:buChar char="–"/>
              <a:defRPr sz="14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03763">
              <a:spcBef>
                <a:spcPct val="20000"/>
              </a:spcBef>
              <a:buChar char="•"/>
              <a:defRPr sz="1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03763">
              <a:spcBef>
                <a:spcPct val="20000"/>
              </a:spcBef>
              <a:buChar char="–"/>
              <a:defRPr sz="103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03763">
              <a:spcBef>
                <a:spcPct val="20000"/>
              </a:spcBef>
              <a:buChar char="»"/>
              <a:defRPr sz="103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400" b="1" dirty="0">
                <a:solidFill>
                  <a:srgbClr val="FF0000"/>
                </a:solidFill>
                <a:latin typeface="+mj-lt"/>
              </a:rPr>
              <a:t>Let’s Do An Experiment…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400" b="1" dirty="0">
                <a:solidFill>
                  <a:srgbClr val="FF0000"/>
                </a:solidFill>
                <a:latin typeface="+mj-lt"/>
              </a:rPr>
              <a:t>What’s the Best, Fastest Way Out?</a:t>
            </a:r>
          </a:p>
        </p:txBody>
      </p:sp>
      <p:sp>
        <p:nvSpPr>
          <p:cNvPr id="3078" name="Text Box 21"/>
          <p:cNvSpPr txBox="1">
            <a:spLocks noChangeArrowheads="1"/>
          </p:cNvSpPr>
          <p:nvPr/>
        </p:nvSpPr>
        <p:spPr bwMode="auto">
          <a:xfrm>
            <a:off x="730250" y="16681450"/>
            <a:ext cx="13290550" cy="157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1433" tIns="85716" rIns="171433" bIns="85716">
            <a:spAutoFit/>
          </a:bodyPr>
          <a:lstStyle>
            <a:lvl1pPr defTabSz="4703763">
              <a:spcBef>
                <a:spcPct val="20000"/>
              </a:spcBef>
              <a:buChar char="•"/>
              <a:defRPr sz="165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03763">
              <a:spcBef>
                <a:spcPct val="20000"/>
              </a:spcBef>
              <a:buChar char="–"/>
              <a:defRPr sz="14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03763">
              <a:spcBef>
                <a:spcPct val="20000"/>
              </a:spcBef>
              <a:buChar char="•"/>
              <a:defRPr sz="1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03763">
              <a:spcBef>
                <a:spcPct val="20000"/>
              </a:spcBef>
              <a:buChar char="–"/>
              <a:defRPr sz="103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03763">
              <a:spcBef>
                <a:spcPct val="20000"/>
              </a:spcBef>
              <a:buChar char="»"/>
              <a:defRPr sz="103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9200"/>
          </a:p>
        </p:txBody>
      </p:sp>
      <p:sp>
        <p:nvSpPr>
          <p:cNvPr id="3079" name="Text Box 22"/>
          <p:cNvSpPr txBox="1">
            <a:spLocks noChangeArrowheads="1"/>
          </p:cNvSpPr>
          <p:nvPr/>
        </p:nvSpPr>
        <p:spPr bwMode="auto">
          <a:xfrm>
            <a:off x="609600" y="16529050"/>
            <a:ext cx="13776325" cy="157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71433" tIns="85716" rIns="171433" bIns="85716">
            <a:spAutoFit/>
          </a:bodyPr>
          <a:lstStyle>
            <a:lvl1pPr defTabSz="4703763">
              <a:spcBef>
                <a:spcPct val="20000"/>
              </a:spcBef>
              <a:buChar char="•"/>
              <a:defRPr sz="165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4703763">
              <a:spcBef>
                <a:spcPct val="20000"/>
              </a:spcBef>
              <a:buChar char="–"/>
              <a:defRPr sz="144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4703763">
              <a:spcBef>
                <a:spcPct val="20000"/>
              </a:spcBef>
              <a:buChar char="•"/>
              <a:defRPr sz="124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4703763">
              <a:spcBef>
                <a:spcPct val="20000"/>
              </a:spcBef>
              <a:buChar char="–"/>
              <a:defRPr sz="103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4703763">
              <a:spcBef>
                <a:spcPct val="20000"/>
              </a:spcBef>
              <a:buChar char="»"/>
              <a:defRPr sz="103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4703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9200"/>
          </a:p>
        </p:txBody>
      </p:sp>
      <p:pic>
        <p:nvPicPr>
          <p:cNvPr id="3089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702" y="1998017"/>
            <a:ext cx="3886200" cy="2652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90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48856" y="1927225"/>
            <a:ext cx="2108200" cy="212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91" name="TextBox 4"/>
          <p:cNvSpPr txBox="1">
            <a:spLocks noChangeArrowheads="1"/>
          </p:cNvSpPr>
          <p:nvPr/>
        </p:nvSpPr>
        <p:spPr bwMode="auto">
          <a:xfrm>
            <a:off x="37672460" y="4145585"/>
            <a:ext cx="38862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165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14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03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03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03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chemeClr val="bg1"/>
                </a:solidFill>
              </a:rPr>
              <a:t>RET is funded by the National Science Foundation, grant # EEC-1710826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8E7D4D-BF4B-4C96-85A9-D581597942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59820" y="27184618"/>
            <a:ext cx="10359906" cy="471162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BC1867A-D1F4-4CCF-8C55-A1A6967E25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00689" y="12776136"/>
            <a:ext cx="13487756" cy="661098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F5715AD-0526-4FD3-B97A-3D71F266369B}"/>
              </a:ext>
            </a:extLst>
          </p:cNvPr>
          <p:cNvSpPr txBox="1"/>
          <p:nvPr/>
        </p:nvSpPr>
        <p:spPr>
          <a:xfrm>
            <a:off x="14992270" y="10397617"/>
            <a:ext cx="13893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Computation Time = Function of Number of Cities</a:t>
            </a:r>
          </a:p>
          <a:p>
            <a:pPr algn="ctr"/>
            <a:r>
              <a:rPr lang="en-US" sz="4800" b="1" dirty="0"/>
              <a:t>Got N cities ?  Order of N ! Possible Iterations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FDC80B-66C5-4076-9141-2223DDCD32CF}"/>
              </a:ext>
            </a:extLst>
          </p:cNvPr>
          <p:cNvSpPr txBox="1"/>
          <p:nvPr/>
        </p:nvSpPr>
        <p:spPr>
          <a:xfrm>
            <a:off x="15892178" y="19309359"/>
            <a:ext cx="124096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Is there a “Good Enough”…  Cost Effective  vs. “Perfect Solutions” ?</a:t>
            </a:r>
          </a:p>
          <a:p>
            <a:pPr algn="ctr"/>
            <a:r>
              <a:rPr lang="en-US" sz="4800" b="1" dirty="0"/>
              <a:t> “Identify Alternatives”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0C406D3-EE9D-4333-909C-C2E5B2C459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000688" y="21410427"/>
            <a:ext cx="13487757" cy="519423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7AD58FF-997A-4C9B-91C4-1A20CC8AC188}"/>
              </a:ext>
            </a:extLst>
          </p:cNvPr>
          <p:cNvSpPr txBox="1"/>
          <p:nvPr/>
        </p:nvSpPr>
        <p:spPr>
          <a:xfrm>
            <a:off x="19096689" y="23772255"/>
            <a:ext cx="84201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The Number of Iterations Asymptote Before the Maximum Possible  </a:t>
            </a:r>
          </a:p>
          <a:p>
            <a:pPr algn="ctr"/>
            <a:r>
              <a:rPr lang="en-US" sz="3200" b="1" dirty="0"/>
              <a:t>We “Refine”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B0AB6F0-F3DC-4B95-9B9C-3998A738D0D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91177" y="21996605"/>
            <a:ext cx="6860222" cy="1002610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6429240-9AE4-4F0A-84E3-A68C9A6D37F2}"/>
              </a:ext>
            </a:extLst>
          </p:cNvPr>
          <p:cNvSpPr txBox="1"/>
          <p:nvPr/>
        </p:nvSpPr>
        <p:spPr>
          <a:xfrm>
            <a:off x="1248602" y="20258296"/>
            <a:ext cx="1256823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….How many possible routes can the salesperson or delivery platform travel?</a:t>
            </a:r>
          </a:p>
          <a:p>
            <a:pPr algn="ctr"/>
            <a:r>
              <a:rPr lang="en-US" sz="4800" b="1" dirty="0"/>
              <a:t>What is the shortest route?  Lets “Gather Some Information”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9950761-FE96-445F-8BC4-1920F1A8FB1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444013" y="24557085"/>
            <a:ext cx="6416500" cy="691200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03916DF-3EAF-49F7-BC7C-98419F802B94}"/>
              </a:ext>
            </a:extLst>
          </p:cNvPr>
          <p:cNvSpPr txBox="1"/>
          <p:nvPr/>
        </p:nvSpPr>
        <p:spPr>
          <a:xfrm>
            <a:off x="1248602" y="10487820"/>
            <a:ext cx="125682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Identify and Define the Problem…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8174478-C048-4208-A946-1BB21970F47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240564">
            <a:off x="25025305" y="28549485"/>
            <a:ext cx="5155372" cy="414163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4CBD261-0F66-491D-92C4-495D249DF8D3}"/>
              </a:ext>
            </a:extLst>
          </p:cNvPr>
          <p:cNvSpPr txBox="1"/>
          <p:nvPr/>
        </p:nvSpPr>
        <p:spPr>
          <a:xfrm rot="1201223">
            <a:off x="23889096" y="27571983"/>
            <a:ext cx="63703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0000"/>
                </a:solidFill>
              </a:rPr>
              <a:t>FIRE !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6010B26-D0E3-47BF-98ED-FA0311932175}"/>
              </a:ext>
            </a:extLst>
          </p:cNvPr>
          <p:cNvSpPr txBox="1"/>
          <p:nvPr/>
        </p:nvSpPr>
        <p:spPr>
          <a:xfrm>
            <a:off x="15730201" y="26604663"/>
            <a:ext cx="124096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800" b="1" dirty="0"/>
              <a:t>How can we use this in the “Real World?”</a:t>
            </a:r>
            <a:endParaRPr lang="en-US" sz="48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6AF9832-25A2-4711-B6EB-472629714D5F}"/>
              </a:ext>
            </a:extLst>
          </p:cNvPr>
          <p:cNvSpPr txBox="1"/>
          <p:nvPr/>
        </p:nvSpPr>
        <p:spPr>
          <a:xfrm>
            <a:off x="29268189" y="10152166"/>
            <a:ext cx="125682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Design of Experiments is how to find out </a:t>
            </a:r>
            <a:r>
              <a:rPr lang="en-US" sz="4800" dirty="0"/>
              <a:t>!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B7A15926-0F19-416E-B80D-4D6B3818A9E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0164748" y="21698417"/>
            <a:ext cx="12637534" cy="596521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6023BD0-467A-4D97-8A1F-AC1B2CED3858}"/>
              </a:ext>
            </a:extLst>
          </p:cNvPr>
          <p:cNvSpPr txBox="1"/>
          <p:nvPr/>
        </p:nvSpPr>
        <p:spPr>
          <a:xfrm>
            <a:off x="29379934" y="17819178"/>
            <a:ext cx="1317997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A Classroom of 4 Teams Simulate in </a:t>
            </a:r>
            <a:r>
              <a:rPr lang="en-US" sz="4800" b="1"/>
              <a:t>an Airliner….Collect</a:t>
            </a:r>
            <a:endParaRPr lang="en-US" sz="4800" b="1" dirty="0"/>
          </a:p>
          <a:p>
            <a:pPr algn="ctr"/>
            <a:r>
              <a:rPr lang="en-US" sz="4800" b="1" dirty="0"/>
              <a:t>Evacuation Times/Number of People/Number of Exits Data</a:t>
            </a:r>
          </a:p>
        </p:txBody>
      </p:sp>
      <p:sp>
        <p:nvSpPr>
          <p:cNvPr id="21" name="Arrow: Down 20">
            <a:extLst>
              <a:ext uri="{FF2B5EF4-FFF2-40B4-BE49-F238E27FC236}">
                <a16:creationId xmlns:a16="http://schemas.microsoft.com/office/drawing/2014/main" id="{5EBF24FC-3F83-4EE6-8CE2-38043DD3495E}"/>
              </a:ext>
            </a:extLst>
          </p:cNvPr>
          <p:cNvSpPr/>
          <p:nvPr/>
        </p:nvSpPr>
        <p:spPr bwMode="auto">
          <a:xfrm rot="19192473">
            <a:off x="25695488" y="28084772"/>
            <a:ext cx="1224165" cy="1917091"/>
          </a:xfrm>
          <a:prstGeom prst="downArrow">
            <a:avLst>
              <a:gd name="adj1" fmla="val 56688"/>
              <a:gd name="adj2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7037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E32CE47-A1A0-46B9-B12E-DF50AAB81209}"/>
              </a:ext>
            </a:extLst>
          </p:cNvPr>
          <p:cNvSpPr txBox="1"/>
          <p:nvPr/>
        </p:nvSpPr>
        <p:spPr>
          <a:xfrm>
            <a:off x="29573915" y="28827875"/>
            <a:ext cx="126375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/>
              <a:t>They found the Best Configuration was </a:t>
            </a:r>
          </a:p>
          <a:p>
            <a:pPr algn="ctr"/>
            <a:r>
              <a:rPr lang="en-US" sz="4800" b="1" dirty="0"/>
              <a:t>4 Exits with 10 People</a:t>
            </a:r>
          </a:p>
          <a:p>
            <a:pPr algn="ctr"/>
            <a:r>
              <a:rPr lang="en-US" sz="4800" b="1" dirty="0"/>
              <a:t>Let’s “</a:t>
            </a:r>
            <a:r>
              <a:rPr lang="en-US" sz="4800" b="1" dirty="0">
                <a:solidFill>
                  <a:srgbClr val="FF0000"/>
                </a:solidFill>
              </a:rPr>
              <a:t>Implement that Solution</a:t>
            </a:r>
            <a:r>
              <a:rPr lang="en-US" sz="4800" b="1" dirty="0"/>
              <a:t>”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6208802-3952-4B87-9937-087E67B60206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640083" y="30480753"/>
            <a:ext cx="2205643" cy="156966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E7E46E9-07C8-4FE2-9F42-18568EB561E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602604" y="4145585"/>
            <a:ext cx="4737150" cy="2207096"/>
          </a:xfrm>
          <a:prstGeom prst="rect">
            <a:avLst/>
          </a:prstGeom>
        </p:spPr>
      </p:pic>
      <p:pic>
        <p:nvPicPr>
          <p:cNvPr id="1034" name="Picture 10" descr="Image result for traveling salesman problem images">
            <a:extLst>
              <a:ext uri="{FF2B5EF4-FFF2-40B4-BE49-F238E27FC236}">
                <a16:creationId xmlns:a16="http://schemas.microsoft.com/office/drawing/2014/main" id="{7E6064BC-CC87-4639-9E5B-48F89BCC1E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30" y="11780019"/>
            <a:ext cx="13523126" cy="7562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72D4970-1F20-487B-93BE-1C0FB67D0C8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11330" y="11789605"/>
            <a:ext cx="4527470" cy="123224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1769733-AD50-47A6-A5E5-B5E0E6F8FD9F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191177" y="22565158"/>
            <a:ext cx="3533223" cy="1329757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E5FD92D1-50F1-48BB-AC98-998D5EA9D412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7485952" y="13038662"/>
            <a:ext cx="3003960" cy="135789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FF38B013-C8E7-4F0B-A79B-FCCDAAFD101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7375073" y="22242695"/>
            <a:ext cx="2671932" cy="985814"/>
          </a:xfrm>
          <a:prstGeom prst="rect">
            <a:avLst/>
          </a:prstGeom>
        </p:spPr>
      </p:pic>
      <p:sp>
        <p:nvSpPr>
          <p:cNvPr id="53" name="Title 4">
            <a:extLst>
              <a:ext uri="{FF2B5EF4-FFF2-40B4-BE49-F238E27FC236}">
                <a16:creationId xmlns:a16="http://schemas.microsoft.com/office/drawing/2014/main" id="{1DD8D633-2A7E-4175-BE80-B70A601FD26B}"/>
              </a:ext>
            </a:extLst>
          </p:cNvPr>
          <p:cNvSpPr txBox="1">
            <a:spLocks/>
          </p:cNvSpPr>
          <p:nvPr/>
        </p:nvSpPr>
        <p:spPr>
          <a:xfrm>
            <a:off x="17375073" y="25073846"/>
            <a:ext cx="2671933" cy="985814"/>
          </a:xfrm>
          <a:prstGeom prst="roundRect">
            <a:avLst/>
          </a:prstGeom>
          <a:solidFill>
            <a:srgbClr val="FF0000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Engineering Design:</a:t>
            </a:r>
            <a:b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Refine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D823B028-4BE0-4687-A0EF-154D839CECEA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8951926" y="11115386"/>
            <a:ext cx="14048486" cy="6500956"/>
          </a:xfrm>
          <a:prstGeom prst="rect">
            <a:avLst/>
          </a:prstGeom>
        </p:spPr>
      </p:pic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id="{CDD5CE1F-981F-4502-BE6D-4D00FF06DB9B}"/>
              </a:ext>
            </a:extLst>
          </p:cNvPr>
          <p:cNvSpPr/>
          <p:nvPr/>
        </p:nvSpPr>
        <p:spPr>
          <a:xfrm>
            <a:off x="40457056" y="26263200"/>
            <a:ext cx="2185542" cy="1143000"/>
          </a:xfrm>
          <a:prstGeom prst="roundRect">
            <a:avLst/>
          </a:prstGeom>
          <a:solidFill>
            <a:srgbClr val="FF0000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Engineering Design: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Evaluate Solution</a:t>
            </a:r>
          </a:p>
        </p:txBody>
      </p:sp>
      <p:sp>
        <p:nvSpPr>
          <p:cNvPr id="57" name="Title 4">
            <a:extLst>
              <a:ext uri="{FF2B5EF4-FFF2-40B4-BE49-F238E27FC236}">
                <a16:creationId xmlns:a16="http://schemas.microsoft.com/office/drawing/2014/main" id="{B78B68AE-640B-4F08-8237-00004E0DFA05}"/>
              </a:ext>
            </a:extLst>
          </p:cNvPr>
          <p:cNvSpPr txBox="1">
            <a:spLocks/>
          </p:cNvSpPr>
          <p:nvPr/>
        </p:nvSpPr>
        <p:spPr>
          <a:xfrm>
            <a:off x="40488875" y="16232524"/>
            <a:ext cx="2153723" cy="1218047"/>
          </a:xfrm>
          <a:prstGeom prst="roundRect">
            <a:avLst/>
          </a:prstGeom>
          <a:solidFill>
            <a:srgbClr val="FF0000"/>
          </a:solidFill>
          <a:ln w="12700" cap="flat" cmpd="sng" algn="ctr">
            <a:solidFill>
              <a:srgbClr val="4472C4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Engineering Design:</a:t>
            </a:r>
            <a:b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Select Solutions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7037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7037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5332</TotalTime>
  <Words>205</Words>
  <Application>Microsoft Office PowerPoint</Application>
  <PresentationFormat>Custom</PresentationFormat>
  <Paragraphs>32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Lucida Bright</vt:lpstr>
      <vt:lpstr>Default Design</vt:lpstr>
      <vt:lpstr>The Traveling Salesman Problem What’s the Shortest Route? Pedro Szyjka Mathematics, Cincinnati State University</vt:lpstr>
    </vt:vector>
  </TitlesOfParts>
  <Company>Graphicsland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Scientific poster example</dc:title>
  <dc:subject>Template For Scientific Poster Presentation</dc:subject>
  <dc:creator>Graphicsland/MakeSigns.com</dc:creator>
  <cp:keywords>scientific, research, template, custom, poster, presentation, symposium, printing, PowerPoint, create, design, example, sample, download</cp:keywords>
  <dc:description>Download our scientific poster templates at no cost to you and get one step closer to making a great research poster.</dc:description>
  <cp:lastModifiedBy>RET</cp:lastModifiedBy>
  <cp:revision>83</cp:revision>
  <dcterms:created xsi:type="dcterms:W3CDTF">2004-07-26T21:45:23Z</dcterms:created>
  <dcterms:modified xsi:type="dcterms:W3CDTF">2019-07-12T18:44:29Z</dcterms:modified>
  <cp:category>science research poster</cp:category>
</cp:coreProperties>
</file>